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9"/>
  </p:handoutMasterIdLst>
  <p:sldIdLst>
    <p:sldId id="256" r:id="rId2"/>
    <p:sldId id="257" r:id="rId3"/>
    <p:sldId id="261" r:id="rId4"/>
    <p:sldId id="283" r:id="rId5"/>
    <p:sldId id="259" r:id="rId6"/>
    <p:sldId id="260" r:id="rId7"/>
    <p:sldId id="290" r:id="rId8"/>
    <p:sldId id="258" r:id="rId9"/>
    <p:sldId id="262" r:id="rId10"/>
    <p:sldId id="263" r:id="rId11"/>
    <p:sldId id="284" r:id="rId12"/>
    <p:sldId id="285" r:id="rId13"/>
    <p:sldId id="286" r:id="rId14"/>
    <p:sldId id="270" r:id="rId15"/>
    <p:sldId id="264" r:id="rId16"/>
    <p:sldId id="266" r:id="rId17"/>
    <p:sldId id="287" r:id="rId18"/>
    <p:sldId id="267" r:id="rId19"/>
    <p:sldId id="268" r:id="rId20"/>
    <p:sldId id="288" r:id="rId21"/>
    <p:sldId id="269" r:id="rId22"/>
    <p:sldId id="271" r:id="rId23"/>
    <p:sldId id="272" r:id="rId24"/>
    <p:sldId id="273" r:id="rId25"/>
    <p:sldId id="274" r:id="rId26"/>
    <p:sldId id="275" r:id="rId27"/>
    <p:sldId id="291" r:id="rId28"/>
    <p:sldId id="292" r:id="rId29"/>
    <p:sldId id="276" r:id="rId30"/>
    <p:sldId id="277" r:id="rId31"/>
    <p:sldId id="265" r:id="rId32"/>
    <p:sldId id="280" r:id="rId33"/>
    <p:sldId id="281" r:id="rId34"/>
    <p:sldId id="282" r:id="rId35"/>
    <p:sldId id="278" r:id="rId36"/>
    <p:sldId id="289" r:id="rId37"/>
    <p:sldId id="279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FFD710-68AE-FE45-A822-5E70DEE874B9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E68-1E75-A14F-800C-E4E077C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50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A018CEE-53E9-6F4C-A6CB-33FF59A384C0}" type="datetimeFigureOut">
              <a:rPr lang="en-US" smtClean="0"/>
              <a:t>10/27/14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7F7ED37-5AD0-4D47-8759-D624A0243BB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su1rmss.weebly.com" TargetMode="External"/><Relationship Id="rId3" Type="http://schemas.openxmlformats.org/officeDocument/2006/relationships/hyperlink" Target="http://esu1jobalike.wikispace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phite.org" TargetMode="External"/><Relationship Id="rId4" Type="http://schemas.openxmlformats.org/officeDocument/2006/relationships/hyperlink" Target="http://esu1jobalike.wikispaces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su1rmss.weebly.com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9234" y="2438306"/>
            <a:ext cx="7175351" cy="221007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ESU #1 Job Alike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2</a:t>
            </a:r>
            <a:r>
              <a:rPr lang="en-US" baseline="30000" dirty="0" smtClean="0">
                <a:solidFill>
                  <a:srgbClr val="000000"/>
                </a:solidFill>
              </a:rPr>
              <a:t>nd</a:t>
            </a:r>
            <a:r>
              <a:rPr lang="en-US" dirty="0" smtClean="0">
                <a:solidFill>
                  <a:srgbClr val="000000"/>
                </a:solidFill>
              </a:rPr>
              <a:t> Grade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9234" y="5052544"/>
            <a:ext cx="5637010" cy="118021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Oct. 9</a:t>
            </a:r>
            <a:r>
              <a:rPr lang="en-US" b="1" baseline="30000" dirty="0" smtClean="0">
                <a:solidFill>
                  <a:srgbClr val="000000"/>
                </a:solidFill>
              </a:rPr>
              <a:t>th</a:t>
            </a:r>
            <a:r>
              <a:rPr lang="en-US" b="1" dirty="0" smtClean="0">
                <a:solidFill>
                  <a:srgbClr val="000000"/>
                </a:solidFill>
              </a:rPr>
              <a:t>, 2014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Kellen Conroy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ESU #1 – Staff Development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4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Pirate Problem Solving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1503" y="2133600"/>
            <a:ext cx="7076747" cy="4450080"/>
          </a:xfrm>
        </p:spPr>
        <p:txBody>
          <a:bodyPr/>
          <a:lstStyle/>
          <a:p>
            <a:r>
              <a:rPr lang="en-US" dirty="0" smtClean="0"/>
              <a:t>Teaching Children Mathematics</a:t>
            </a:r>
          </a:p>
          <a:p>
            <a:pPr lvl="1"/>
            <a:r>
              <a:rPr lang="en-US" dirty="0" smtClean="0"/>
              <a:t>August 2014</a:t>
            </a:r>
          </a:p>
          <a:p>
            <a:pPr lvl="1"/>
            <a:r>
              <a:rPr lang="en-US" dirty="0" smtClean="0"/>
              <a:t>NCTM (National Council of Teachers of Mathematics)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www.nctm.org</a:t>
            </a:r>
            <a:r>
              <a:rPr lang="en-US" dirty="0"/>
              <a:t>/publications/</a:t>
            </a:r>
            <a:r>
              <a:rPr lang="en-US" dirty="0" err="1"/>
              <a:t>article.aspx?id</a:t>
            </a:r>
            <a:r>
              <a:rPr lang="en-US" dirty="0"/>
              <a:t>=42807</a:t>
            </a:r>
            <a:endParaRPr lang="en-US" dirty="0" smtClean="0"/>
          </a:p>
          <a:p>
            <a:r>
              <a:rPr lang="en-US" dirty="0" smtClean="0"/>
              <a:t>FYI….</a:t>
            </a:r>
          </a:p>
          <a:p>
            <a:pPr lvl="1"/>
            <a:r>
              <a:rPr lang="en-US" dirty="0"/>
              <a:t>NATM (http://</a:t>
            </a:r>
            <a:r>
              <a:rPr lang="en-US" dirty="0" err="1" smtClean="0"/>
              <a:t>natmonline.clubexpress.com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Nebraska Association of Teachers of 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337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Imagine all the Possibilities with Dominoes!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8975" r="-89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1019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with Dominoes!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Dynamic Dominoes</a:t>
            </a:r>
          </a:p>
          <a:p>
            <a:r>
              <a:rPr lang="en-US" dirty="0" smtClean="0"/>
              <a:t>Seven-Up</a:t>
            </a:r>
          </a:p>
          <a:p>
            <a:r>
              <a:rPr lang="en-US" dirty="0" smtClean="0"/>
              <a:t>Domino Math</a:t>
            </a:r>
          </a:p>
          <a:p>
            <a:pPr lvl="1"/>
            <a:r>
              <a:rPr lang="en-US" dirty="0" smtClean="0"/>
              <a:t>Addition</a:t>
            </a:r>
          </a:p>
          <a:p>
            <a:pPr lvl="1"/>
            <a:r>
              <a:rPr lang="en-US" dirty="0" smtClean="0"/>
              <a:t>Subtraction</a:t>
            </a:r>
          </a:p>
          <a:p>
            <a:pPr lvl="1"/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NE State Standards Addressed…</a:t>
            </a:r>
          </a:p>
          <a:p>
            <a:pPr algn="ctr"/>
            <a:r>
              <a:rPr lang="en-US" dirty="0" smtClean="0"/>
              <a:t>Number Sense!</a:t>
            </a:r>
          </a:p>
          <a:p>
            <a:pPr algn="ctr"/>
            <a:r>
              <a:rPr lang="en-US" dirty="0" smtClean="0"/>
              <a:t>Number Sense!</a:t>
            </a:r>
          </a:p>
          <a:p>
            <a:pPr algn="ctr"/>
            <a:r>
              <a:rPr lang="en-US" dirty="0" smtClean="0"/>
              <a:t>Number Sense!</a:t>
            </a:r>
          </a:p>
          <a:p>
            <a:pPr algn="ctr"/>
            <a:r>
              <a:rPr lang="en-US" dirty="0" smtClean="0"/>
              <a:t>Number Sense!</a:t>
            </a:r>
          </a:p>
          <a:p>
            <a:pPr algn="ctr"/>
            <a:r>
              <a:rPr lang="en-US" dirty="0" smtClean="0"/>
              <a:t>Number Sense!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028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Imagine all the Possibilities with Dominoes!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7086" r="17086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Where’s the Learning?</a:t>
            </a:r>
          </a:p>
          <a:p>
            <a:pPr lvl="1"/>
            <a:r>
              <a:rPr lang="en-US" sz="2400" dirty="0"/>
              <a:t>Content</a:t>
            </a:r>
          </a:p>
          <a:p>
            <a:pPr lvl="1"/>
            <a:r>
              <a:rPr lang="en-US" sz="2400" dirty="0"/>
              <a:t>Vocabulary</a:t>
            </a:r>
          </a:p>
          <a:p>
            <a:pPr lvl="1"/>
            <a:r>
              <a:rPr lang="en-US" sz="2400" dirty="0"/>
              <a:t>Knowledge</a:t>
            </a:r>
          </a:p>
          <a:p>
            <a:pPr lvl="1"/>
            <a:r>
              <a:rPr lang="en-US" sz="2400" dirty="0"/>
              <a:t>Skills</a:t>
            </a:r>
          </a:p>
          <a:p>
            <a:pPr lvl="1"/>
            <a:r>
              <a:rPr lang="en-US" sz="2400" dirty="0"/>
              <a:t>Motivation</a:t>
            </a:r>
          </a:p>
          <a:p>
            <a:pPr lvl="1"/>
            <a:r>
              <a:rPr lang="en-US" sz="2400" dirty="0"/>
              <a:t>Real-Life </a:t>
            </a:r>
            <a:r>
              <a:rPr lang="en-US" sz="2400" dirty="0" smtClean="0"/>
              <a:t>Connections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3423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Standards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Math Standards is beginning.</a:t>
            </a:r>
          </a:p>
          <a:p>
            <a:r>
              <a:rPr lang="en-US" dirty="0" smtClean="0"/>
              <a:t>Groups forming for the initial conversations and writing will begin. </a:t>
            </a:r>
          </a:p>
          <a:p>
            <a:pPr lvl="1"/>
            <a:r>
              <a:rPr lang="en-US" dirty="0" smtClean="0"/>
              <a:t>November</a:t>
            </a:r>
          </a:p>
          <a:p>
            <a:r>
              <a:rPr lang="en-US" dirty="0" smtClean="0"/>
              <a:t>Not adopting the Common Core, but it will be used as an example.</a:t>
            </a:r>
          </a:p>
          <a:p>
            <a:r>
              <a:rPr lang="en-US" dirty="0" smtClean="0"/>
              <a:t>Hope to have a draft ready by this spring.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469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Caffeine/Stretch Break</a:t>
            </a:r>
            <a:endParaRPr lang="en-US" dirty="0"/>
          </a:p>
        </p:txBody>
      </p:sp>
      <p:pic>
        <p:nvPicPr>
          <p:cNvPr id="4" name="Content Placeholder 3" descr="pop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r="9514"/>
          <a:stretch>
            <a:fillRect/>
          </a:stretch>
        </p:blipFill>
        <p:spPr/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2877" r="-12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322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Science – Is it living or non living?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3439" b="-43439"/>
          <a:stretch>
            <a:fillRect/>
          </a:stretch>
        </p:blipFill>
        <p:spPr/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25962" b="-259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740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Science – Is it living or non living?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Materials Needed</a:t>
            </a:r>
          </a:p>
          <a:p>
            <a:pPr lvl="1"/>
            <a:r>
              <a:rPr lang="en-US" dirty="0" smtClean="0"/>
              <a:t>Living/Non Living Card Set</a:t>
            </a:r>
          </a:p>
          <a:p>
            <a:pPr lvl="1"/>
            <a:r>
              <a:rPr lang="en-US" dirty="0" smtClean="0"/>
              <a:t>Poster Paper</a:t>
            </a:r>
          </a:p>
          <a:p>
            <a:pPr lvl="2"/>
            <a:r>
              <a:rPr lang="en-US" dirty="0" smtClean="0"/>
              <a:t>Divided into 3 Columns</a:t>
            </a:r>
          </a:p>
          <a:p>
            <a:pPr lvl="3"/>
            <a:r>
              <a:rPr lang="en-US" dirty="0" smtClean="0"/>
              <a:t>Living, Non Living, &amp; I’m Not Sure</a:t>
            </a:r>
          </a:p>
          <a:p>
            <a:pPr lvl="1"/>
            <a:r>
              <a:rPr lang="en-US" dirty="0" smtClean="0"/>
              <a:t>Sticky Notes for Gallery Walk</a:t>
            </a:r>
          </a:p>
          <a:p>
            <a:r>
              <a:rPr lang="en-US" dirty="0" smtClean="0"/>
              <a:t>Standard Alignment</a:t>
            </a:r>
          </a:p>
          <a:p>
            <a:pPr lvl="1"/>
            <a:r>
              <a:rPr lang="en-US" dirty="0" smtClean="0"/>
              <a:t>SC 2.3.1 </a:t>
            </a:r>
          </a:p>
          <a:p>
            <a:pPr lvl="2"/>
            <a:r>
              <a:rPr lang="en-US" dirty="0" smtClean="0"/>
              <a:t>SC 2.3.1.a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82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Science – Is it living or non living?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600" dirty="0" smtClean="0"/>
              <a:t>Where’s the Learning?</a:t>
            </a:r>
          </a:p>
          <a:p>
            <a:pPr lvl="1"/>
            <a:r>
              <a:rPr lang="en-US" sz="2600" dirty="0" smtClean="0"/>
              <a:t>Content</a:t>
            </a:r>
            <a:endParaRPr lang="en-US" sz="2600" dirty="0"/>
          </a:p>
          <a:p>
            <a:pPr lvl="1"/>
            <a:r>
              <a:rPr lang="en-US" sz="2600" dirty="0"/>
              <a:t>Vocabulary</a:t>
            </a:r>
          </a:p>
          <a:p>
            <a:pPr lvl="1"/>
            <a:r>
              <a:rPr lang="en-US" sz="2600" dirty="0"/>
              <a:t>Knowledge</a:t>
            </a:r>
          </a:p>
          <a:p>
            <a:pPr lvl="1"/>
            <a:r>
              <a:rPr lang="en-US" sz="2600" dirty="0"/>
              <a:t>Skills</a:t>
            </a:r>
          </a:p>
          <a:p>
            <a:pPr lvl="1"/>
            <a:r>
              <a:rPr lang="en-US" sz="2600" dirty="0"/>
              <a:t>Motivation</a:t>
            </a:r>
          </a:p>
          <a:p>
            <a:pPr lvl="1"/>
            <a:r>
              <a:rPr lang="en-US" sz="2600" dirty="0"/>
              <a:t>Real-Life Connection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76373" b="-763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895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Where can I find additional resources?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1309" y="2133600"/>
            <a:ext cx="8462046" cy="3992563"/>
          </a:xfrm>
        </p:spPr>
        <p:txBody>
          <a:bodyPr>
            <a:normAutofit/>
          </a:bodyPr>
          <a:lstStyle/>
          <a:p>
            <a:endParaRPr lang="en-US" sz="4400" dirty="0" smtClean="0"/>
          </a:p>
          <a:p>
            <a:r>
              <a:rPr lang="en-US" sz="4400" dirty="0" smtClean="0">
                <a:hlinkClick r:id="rId2"/>
              </a:rPr>
              <a:t>www.esu1rmss.weebly.com</a:t>
            </a:r>
            <a:endParaRPr lang="en-US" sz="4400" dirty="0" smtClean="0"/>
          </a:p>
          <a:p>
            <a:endParaRPr lang="en-US" sz="4400" dirty="0"/>
          </a:p>
          <a:p>
            <a:r>
              <a:rPr lang="en-US" sz="4000" dirty="0">
                <a:hlinkClick r:id="rId3"/>
              </a:rPr>
              <a:t>http://esu1jobalike.wikispaces.com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69533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435" y="286830"/>
            <a:ext cx="6852450" cy="1143000"/>
          </a:xfrm>
        </p:spPr>
        <p:txBody>
          <a:bodyPr/>
          <a:lstStyle/>
          <a:p>
            <a:pPr algn="l"/>
            <a:r>
              <a:rPr lang="en-US" dirty="0" smtClean="0"/>
              <a:t>What’s on the agenda?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373" y="1747902"/>
            <a:ext cx="6400800" cy="51100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Pirate Problem Solving</a:t>
            </a:r>
          </a:p>
          <a:p>
            <a:pPr lvl="2"/>
            <a:r>
              <a:rPr lang="en-US" dirty="0" smtClean="0"/>
              <a:t>Hands-on Activity</a:t>
            </a:r>
          </a:p>
          <a:p>
            <a:pPr lvl="2"/>
            <a:r>
              <a:rPr lang="en-US" dirty="0" smtClean="0"/>
              <a:t>Standards Alignment</a:t>
            </a:r>
          </a:p>
          <a:p>
            <a:pPr lvl="2"/>
            <a:r>
              <a:rPr lang="en-US" dirty="0" smtClean="0"/>
              <a:t>Where’s the Learning?</a:t>
            </a:r>
          </a:p>
          <a:p>
            <a:pPr lvl="1"/>
            <a:r>
              <a:rPr lang="en-US" dirty="0" smtClean="0"/>
              <a:t>Math with Dominoes</a:t>
            </a:r>
          </a:p>
          <a:p>
            <a:pPr lvl="1"/>
            <a:r>
              <a:rPr lang="en-US" dirty="0" smtClean="0"/>
              <a:t>Standards Update</a:t>
            </a:r>
          </a:p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Is it living or non living?</a:t>
            </a:r>
          </a:p>
          <a:p>
            <a:pPr lvl="2"/>
            <a:r>
              <a:rPr lang="en-US" dirty="0" smtClean="0"/>
              <a:t>Hands-on Activity</a:t>
            </a:r>
          </a:p>
          <a:p>
            <a:pPr lvl="2"/>
            <a:r>
              <a:rPr lang="en-US" dirty="0" smtClean="0"/>
              <a:t>Standards Alignment</a:t>
            </a:r>
          </a:p>
          <a:p>
            <a:pPr lvl="2"/>
            <a:r>
              <a:rPr lang="en-US" dirty="0" smtClean="0"/>
              <a:t>Where’s the Learning?</a:t>
            </a:r>
          </a:p>
          <a:p>
            <a:r>
              <a:rPr lang="en-US" dirty="0" smtClean="0"/>
              <a:t>Technology</a:t>
            </a:r>
          </a:p>
          <a:p>
            <a:pPr lvl="1"/>
            <a:r>
              <a:rPr lang="en-US" dirty="0" smtClean="0"/>
              <a:t>Updated resources site!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55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Learning Opportunities!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Oct. 29, 2014</a:t>
            </a:r>
          </a:p>
          <a:p>
            <a:pPr lvl="1"/>
            <a:r>
              <a:rPr lang="en-US" dirty="0" smtClean="0"/>
              <a:t>PK – 2</a:t>
            </a:r>
          </a:p>
          <a:p>
            <a:pPr lvl="1"/>
            <a:r>
              <a:rPr lang="en-US" dirty="0" smtClean="0"/>
              <a:t>Math and Science</a:t>
            </a:r>
          </a:p>
          <a:p>
            <a:pPr lvl="1"/>
            <a:r>
              <a:rPr lang="en-US" dirty="0" smtClean="0"/>
              <a:t>ESU #1 9am – 3pm</a:t>
            </a:r>
          </a:p>
          <a:p>
            <a:pPr lvl="2"/>
            <a:r>
              <a:rPr lang="en-US" dirty="0" smtClean="0"/>
              <a:t>Registration is open!</a:t>
            </a:r>
          </a:p>
          <a:p>
            <a:r>
              <a:rPr lang="en-US" dirty="0" smtClean="0"/>
              <a:t>Feb. 3, 2015 (Follow-Up Session)</a:t>
            </a:r>
          </a:p>
          <a:p>
            <a:pPr lvl="1"/>
            <a:r>
              <a:rPr lang="en-US" dirty="0" smtClean="0"/>
              <a:t>PK – 2 </a:t>
            </a:r>
          </a:p>
          <a:p>
            <a:pPr lvl="1"/>
            <a:r>
              <a:rPr lang="en-US" dirty="0" smtClean="0"/>
              <a:t>Math and Science</a:t>
            </a:r>
          </a:p>
          <a:p>
            <a:pPr lvl="1"/>
            <a:r>
              <a:rPr lang="en-US" dirty="0" smtClean="0"/>
              <a:t>ESU #1 9 am – 3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00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Thanks!!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 for the opportunity to share some resources/ideas in Math &amp; Science with you this morning!</a:t>
            </a:r>
          </a:p>
          <a:p>
            <a:pPr marL="0" indent="0" algn="ctr">
              <a:buNone/>
            </a:pPr>
            <a:r>
              <a:rPr lang="en-US" dirty="0" smtClean="0"/>
              <a:t>Let me know how I can help!</a:t>
            </a:r>
          </a:p>
          <a:p>
            <a:pPr marL="0" indent="0" algn="ctr">
              <a:buNone/>
            </a:pPr>
            <a:r>
              <a:rPr lang="en-US" dirty="0" smtClean="0"/>
              <a:t>Kellen Conroy</a:t>
            </a:r>
            <a:br>
              <a:rPr lang="en-US" dirty="0" smtClean="0"/>
            </a:br>
            <a:r>
              <a:rPr lang="en-US" dirty="0" smtClean="0"/>
              <a:t>ESU #1 Staff Development</a:t>
            </a:r>
            <a:br>
              <a:rPr lang="en-US" dirty="0" smtClean="0"/>
            </a:br>
            <a:r>
              <a:rPr lang="en-US" dirty="0" smtClean="0"/>
              <a:t>kconroy@esu1.org</a:t>
            </a:r>
            <a:br>
              <a:rPr lang="en-US" dirty="0" smtClean="0"/>
            </a:br>
            <a:r>
              <a:rPr lang="en-US" dirty="0" smtClean="0"/>
              <a:t>@</a:t>
            </a:r>
            <a:r>
              <a:rPr lang="en-US" dirty="0" err="1" smtClean="0"/>
              <a:t>ConroyKellen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256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1341" y="2596426"/>
            <a:ext cx="7808976" cy="108813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ESU #1 Job Alike Session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3</a:t>
            </a:r>
            <a:r>
              <a:rPr lang="en-US" baseline="30000" dirty="0" smtClean="0">
                <a:solidFill>
                  <a:srgbClr val="000000"/>
                </a:solidFill>
              </a:rPr>
              <a:t>rd</a:t>
            </a:r>
            <a:r>
              <a:rPr lang="en-US" dirty="0" smtClean="0">
                <a:solidFill>
                  <a:srgbClr val="000000"/>
                </a:solidFill>
              </a:rPr>
              <a:t> &amp; 4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Grade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21341" y="4452395"/>
            <a:ext cx="7754112" cy="149229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Oct. 27, 2014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Kellen Conroy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ESU #1 Staff Development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10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What’s on the agenda?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444494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Bow Tie Problem Solving</a:t>
            </a:r>
          </a:p>
          <a:p>
            <a:pPr lvl="2"/>
            <a:r>
              <a:rPr lang="en-US" dirty="0" smtClean="0"/>
              <a:t>Hands-on Activity</a:t>
            </a:r>
          </a:p>
          <a:p>
            <a:pPr lvl="2"/>
            <a:r>
              <a:rPr lang="en-US" dirty="0" smtClean="0"/>
              <a:t>Standards Alignment</a:t>
            </a:r>
          </a:p>
          <a:p>
            <a:pPr lvl="2"/>
            <a:r>
              <a:rPr lang="en-US" dirty="0" smtClean="0"/>
              <a:t>Where’s the Learning?</a:t>
            </a:r>
          </a:p>
          <a:p>
            <a:pPr lvl="1"/>
            <a:r>
              <a:rPr lang="en-US" dirty="0" smtClean="0"/>
              <a:t>Spatial Reasoning</a:t>
            </a:r>
          </a:p>
          <a:p>
            <a:pPr lvl="1"/>
            <a:r>
              <a:rPr lang="en-US" dirty="0" smtClean="0"/>
              <a:t>Standards Update</a:t>
            </a:r>
          </a:p>
          <a:p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Makey </a:t>
            </a:r>
            <a:r>
              <a:rPr lang="en-US" dirty="0" err="1" smtClean="0"/>
              <a:t>Makeys</a:t>
            </a:r>
            <a:endParaRPr lang="en-US" dirty="0" smtClean="0"/>
          </a:p>
          <a:p>
            <a:pPr lvl="2"/>
            <a:r>
              <a:rPr lang="en-US" dirty="0" smtClean="0"/>
              <a:t>Hands-on Activity</a:t>
            </a:r>
          </a:p>
          <a:p>
            <a:pPr lvl="2"/>
            <a:r>
              <a:rPr lang="en-US" dirty="0" smtClean="0"/>
              <a:t>Standards Alignment</a:t>
            </a:r>
          </a:p>
          <a:p>
            <a:pPr lvl="2"/>
            <a:r>
              <a:rPr lang="en-US" dirty="0" smtClean="0"/>
              <a:t>Where’s the Learning?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Technology</a:t>
            </a:r>
          </a:p>
          <a:p>
            <a:pPr lvl="1"/>
            <a:r>
              <a:rPr lang="en-US" dirty="0"/>
              <a:t>Updated resources site!</a:t>
            </a:r>
          </a:p>
          <a:p>
            <a:pPr lvl="1"/>
            <a:r>
              <a:rPr lang="en-US" dirty="0" smtClean="0"/>
              <a:t>Apps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145" y="3697155"/>
            <a:ext cx="29591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78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Bow Tie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03412" y="2151062"/>
            <a:ext cx="3931920" cy="470693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Supplies Needed</a:t>
            </a:r>
          </a:p>
          <a:p>
            <a:pPr lvl="1"/>
            <a:r>
              <a:rPr lang="en-US" sz="3000" dirty="0" smtClean="0"/>
              <a:t>Students in Pairs</a:t>
            </a:r>
          </a:p>
          <a:p>
            <a:pPr lvl="1"/>
            <a:r>
              <a:rPr lang="en-US" sz="3000" dirty="0" smtClean="0"/>
              <a:t>Bow Tie Template</a:t>
            </a:r>
          </a:p>
          <a:p>
            <a:r>
              <a:rPr lang="en-US" sz="3200" dirty="0" smtClean="0"/>
              <a:t>Standards Addressed</a:t>
            </a:r>
          </a:p>
          <a:p>
            <a:pPr lvl="1"/>
            <a:r>
              <a:rPr lang="en-US" sz="3000" dirty="0" smtClean="0"/>
              <a:t>MA 3.1.3/4.1.3</a:t>
            </a:r>
          </a:p>
          <a:p>
            <a:pPr lvl="1"/>
            <a:r>
              <a:rPr lang="en-US" sz="3000" dirty="0" smtClean="0"/>
              <a:t>MA 3.3.2/4.3.2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248" b="-34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4158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Bow Tie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sz="3200" dirty="0" smtClean="0"/>
          </a:p>
          <a:p>
            <a:r>
              <a:rPr lang="en-US" sz="3200" dirty="0" smtClean="0"/>
              <a:t>How can bow ties help us solve problems in math?</a:t>
            </a:r>
          </a:p>
          <a:p>
            <a:endParaRPr lang="en-US" sz="3200" dirty="0"/>
          </a:p>
          <a:p>
            <a:r>
              <a:rPr lang="en-US" sz="3200" dirty="0" smtClean="0"/>
              <a:t>PS who can even tie a bow tie?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248" b="-34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0130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Bow Tie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653" y="2151062"/>
            <a:ext cx="4726664" cy="42912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Where’s the learning?</a:t>
            </a:r>
          </a:p>
          <a:p>
            <a:pPr lvl="1"/>
            <a:r>
              <a:rPr lang="en-US" sz="2600" dirty="0" smtClean="0"/>
              <a:t>Content</a:t>
            </a:r>
          </a:p>
          <a:p>
            <a:pPr lvl="1"/>
            <a:r>
              <a:rPr lang="en-US" sz="2600" dirty="0" smtClean="0"/>
              <a:t>Vocabulary</a:t>
            </a:r>
          </a:p>
          <a:p>
            <a:pPr lvl="1"/>
            <a:r>
              <a:rPr lang="en-US" sz="2600" dirty="0" smtClean="0"/>
              <a:t>Knowledge</a:t>
            </a:r>
          </a:p>
          <a:p>
            <a:pPr lvl="1"/>
            <a:r>
              <a:rPr lang="en-US" sz="2600" dirty="0" smtClean="0"/>
              <a:t>Skills</a:t>
            </a:r>
          </a:p>
          <a:p>
            <a:pPr lvl="1"/>
            <a:r>
              <a:rPr lang="en-US" sz="2600" dirty="0" smtClean="0"/>
              <a:t>Motivation</a:t>
            </a:r>
          </a:p>
          <a:p>
            <a:pPr lvl="1"/>
            <a:r>
              <a:rPr lang="en-US" sz="2600" dirty="0" smtClean="0"/>
              <a:t>Real-Life Connection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4248" b="-34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2245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Reasoning with Toothpicks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 smtClean="0"/>
              <a:t>Spatial </a:t>
            </a:r>
            <a:r>
              <a:rPr lang="en-US" sz="2400" dirty="0"/>
              <a:t>ability is the capacity to understand and remember the spatial relations among objects. </a:t>
            </a:r>
          </a:p>
          <a:p>
            <a:pPr marL="0" indent="0" algn="ctr">
              <a:buNone/>
            </a:pPr>
            <a:r>
              <a:rPr lang="en-US" sz="2400" dirty="0" smtClean="0"/>
              <a:t>Johns Hopkins University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5516" b="-45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6240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Spatial Reasoning with Toothpicks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653" y="2151062"/>
            <a:ext cx="4726664" cy="42912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Where’s the learning?</a:t>
            </a:r>
          </a:p>
          <a:p>
            <a:pPr lvl="1"/>
            <a:r>
              <a:rPr lang="en-US" sz="2600" dirty="0" smtClean="0"/>
              <a:t>Content</a:t>
            </a:r>
          </a:p>
          <a:p>
            <a:pPr lvl="1"/>
            <a:r>
              <a:rPr lang="en-US" sz="2600" dirty="0" smtClean="0"/>
              <a:t>Vocabulary</a:t>
            </a:r>
          </a:p>
          <a:p>
            <a:pPr lvl="1"/>
            <a:r>
              <a:rPr lang="en-US" sz="2600" dirty="0" smtClean="0"/>
              <a:t>Knowledge</a:t>
            </a:r>
          </a:p>
          <a:p>
            <a:pPr lvl="1"/>
            <a:r>
              <a:rPr lang="en-US" sz="2600" dirty="0" smtClean="0"/>
              <a:t>Skills</a:t>
            </a:r>
          </a:p>
          <a:p>
            <a:pPr lvl="1"/>
            <a:r>
              <a:rPr lang="en-US" sz="2600" dirty="0" smtClean="0"/>
              <a:t>Motivation</a:t>
            </a:r>
          </a:p>
          <a:p>
            <a:pPr lvl="1"/>
            <a:r>
              <a:rPr lang="en-US" sz="2600" dirty="0" smtClean="0"/>
              <a:t>Real-Life Connection</a:t>
            </a:r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5516" b="-45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04960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Standards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096" y="2133600"/>
            <a:ext cx="7076747" cy="3992563"/>
          </a:xfrm>
        </p:spPr>
        <p:txBody>
          <a:bodyPr/>
          <a:lstStyle/>
          <a:p>
            <a:r>
              <a:rPr lang="en-US" dirty="0" smtClean="0"/>
              <a:t>Work on Math Standards is beginning.</a:t>
            </a:r>
          </a:p>
          <a:p>
            <a:r>
              <a:rPr lang="en-US" dirty="0" smtClean="0"/>
              <a:t>Groups forming for the initial conversations and writing will begin. </a:t>
            </a:r>
          </a:p>
          <a:p>
            <a:r>
              <a:rPr lang="en-US" dirty="0" smtClean="0"/>
              <a:t>Not adopting the Common Core, but it will be used as an example.</a:t>
            </a:r>
          </a:p>
          <a:p>
            <a:r>
              <a:rPr lang="en-US" dirty="0" smtClean="0"/>
              <a:t>Hope to have a draft ready by this spring.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59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Pirate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03412" y="2151062"/>
            <a:ext cx="3931920" cy="470693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Supplies Needed</a:t>
            </a:r>
          </a:p>
          <a:p>
            <a:pPr lvl="1"/>
            <a:r>
              <a:rPr lang="en-US" sz="3000" dirty="0" smtClean="0"/>
              <a:t>Ocean Grid</a:t>
            </a:r>
          </a:p>
          <a:p>
            <a:pPr lvl="1"/>
            <a:r>
              <a:rPr lang="en-US" sz="3000" dirty="0" smtClean="0"/>
              <a:t>Pirate Problems</a:t>
            </a:r>
          </a:p>
          <a:p>
            <a:r>
              <a:rPr lang="en-US" sz="3200" dirty="0" smtClean="0"/>
              <a:t>Standards Addressed</a:t>
            </a:r>
          </a:p>
          <a:p>
            <a:pPr lvl="1"/>
            <a:r>
              <a:rPr lang="en-US" sz="3000" dirty="0" smtClean="0"/>
              <a:t>MA 2.1.2</a:t>
            </a:r>
          </a:p>
          <a:p>
            <a:pPr lvl="1"/>
            <a:r>
              <a:rPr lang="en-US" sz="3000" dirty="0" smtClean="0"/>
              <a:t>MA 2.1.3d</a:t>
            </a:r>
          </a:p>
          <a:p>
            <a:pPr lvl="1"/>
            <a:r>
              <a:rPr lang="en-US" sz="3000" dirty="0" smtClean="0"/>
              <a:t>MA 2.3.2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4381" b="43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457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Caffeine/Stretch Break</a:t>
            </a:r>
            <a:endParaRPr lang="en-US" dirty="0"/>
          </a:p>
        </p:txBody>
      </p:sp>
      <p:pic>
        <p:nvPicPr>
          <p:cNvPr id="4" name="Content Placeholder 3" descr="pop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4" r="9514"/>
          <a:stretch>
            <a:fillRect/>
          </a:stretch>
        </p:blipFill>
        <p:spPr/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2877" r="-128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6771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Science – Makey Makey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45826" b="-45826"/>
          <a:stretch>
            <a:fillRect/>
          </a:stretch>
        </p:blipFill>
        <p:spPr/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531" b="-85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08639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Science – Makey Makey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58140" y="1830841"/>
            <a:ext cx="7076747" cy="4700757"/>
          </a:xfrm>
        </p:spPr>
        <p:txBody>
          <a:bodyPr/>
          <a:lstStyle/>
          <a:p>
            <a:r>
              <a:rPr lang="en-US" dirty="0" smtClean="0"/>
              <a:t>Materials Needed</a:t>
            </a:r>
          </a:p>
          <a:p>
            <a:pPr lvl="1"/>
            <a:r>
              <a:rPr lang="en-US" dirty="0" smtClean="0"/>
              <a:t>Makey Makey Set</a:t>
            </a:r>
          </a:p>
          <a:p>
            <a:pPr lvl="2"/>
            <a:r>
              <a:rPr lang="en-US" dirty="0" smtClean="0"/>
              <a:t>I have 5 complete sets that can be checked out!</a:t>
            </a:r>
          </a:p>
          <a:p>
            <a:pPr lvl="2"/>
            <a:r>
              <a:rPr lang="en-US" dirty="0" smtClean="0"/>
              <a:t>Ordering - $50 per set</a:t>
            </a:r>
          </a:p>
          <a:p>
            <a:pPr lvl="1"/>
            <a:r>
              <a:rPr lang="en-US" dirty="0" smtClean="0"/>
              <a:t>Computer/Laptop</a:t>
            </a:r>
          </a:p>
          <a:p>
            <a:pPr lvl="1"/>
            <a:r>
              <a:rPr lang="en-US" dirty="0" smtClean="0"/>
              <a:t>Misc. Items</a:t>
            </a:r>
          </a:p>
          <a:p>
            <a:pPr lvl="2"/>
            <a:r>
              <a:rPr lang="en-US" dirty="0" smtClean="0"/>
              <a:t>Pop Cans, Play </a:t>
            </a:r>
            <a:r>
              <a:rPr lang="en-US" dirty="0" err="1" smtClean="0"/>
              <a:t>Doh</a:t>
            </a:r>
            <a:r>
              <a:rPr lang="en-US" dirty="0" smtClean="0"/>
              <a:t>, Tin Foil, Pencils, etc…</a:t>
            </a:r>
          </a:p>
          <a:p>
            <a:r>
              <a:rPr lang="en-US" dirty="0" smtClean="0"/>
              <a:t>Standards Addressed</a:t>
            </a:r>
          </a:p>
          <a:p>
            <a:pPr lvl="1"/>
            <a:r>
              <a:rPr lang="en-US" dirty="0" smtClean="0"/>
              <a:t>SC 5.1.1</a:t>
            </a:r>
          </a:p>
          <a:p>
            <a:pPr lvl="1"/>
            <a:r>
              <a:rPr lang="en-US" dirty="0" smtClean="0"/>
              <a:t>SC 5.1.3</a:t>
            </a:r>
          </a:p>
          <a:p>
            <a:pPr lvl="1"/>
            <a:r>
              <a:rPr lang="en-US" dirty="0" smtClean="0"/>
              <a:t>SC 5.2.3.f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6345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Science – Makey Makey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8711" y="2146614"/>
            <a:ext cx="7076747" cy="3992563"/>
          </a:xfrm>
        </p:spPr>
        <p:txBody>
          <a:bodyPr/>
          <a:lstStyle/>
          <a:p>
            <a:pPr marL="0" indent="0">
              <a:buNone/>
            </a:pPr>
            <a:endParaRPr lang="en-US" sz="3600" b="1" dirty="0" smtClean="0"/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b="1" dirty="0" smtClean="0"/>
              <a:t>http</a:t>
            </a:r>
            <a:r>
              <a:rPr lang="en-US" sz="3600" b="1" dirty="0"/>
              <a:t>://</a:t>
            </a:r>
            <a:r>
              <a:rPr lang="en-US" sz="3600" b="1" dirty="0" err="1"/>
              <a:t>makeymakey.com</a:t>
            </a:r>
            <a:r>
              <a:rPr lang="en-US" sz="3600" b="1" dirty="0"/>
              <a:t>/piano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280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Science – Makey Makey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653" y="2151062"/>
            <a:ext cx="4726664" cy="42912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Where’s the learning?</a:t>
            </a:r>
          </a:p>
          <a:p>
            <a:pPr lvl="1"/>
            <a:r>
              <a:rPr lang="en-US" sz="2600" dirty="0" smtClean="0"/>
              <a:t>Content</a:t>
            </a:r>
          </a:p>
          <a:p>
            <a:pPr lvl="1"/>
            <a:r>
              <a:rPr lang="en-US" sz="2600" dirty="0" smtClean="0"/>
              <a:t>Vocabulary</a:t>
            </a:r>
          </a:p>
          <a:p>
            <a:pPr lvl="1"/>
            <a:r>
              <a:rPr lang="en-US" sz="2600" dirty="0" smtClean="0"/>
              <a:t>Knowledge</a:t>
            </a:r>
          </a:p>
          <a:p>
            <a:pPr lvl="1"/>
            <a:r>
              <a:rPr lang="en-US" sz="2600" dirty="0" smtClean="0"/>
              <a:t>Skills</a:t>
            </a:r>
          </a:p>
          <a:p>
            <a:pPr lvl="1"/>
            <a:r>
              <a:rPr lang="en-US" sz="2600" dirty="0" smtClean="0"/>
              <a:t>Motivation</a:t>
            </a:r>
          </a:p>
          <a:p>
            <a:pPr lvl="1"/>
            <a:r>
              <a:rPr lang="en-US" sz="2600" dirty="0" smtClean="0"/>
              <a:t>Real-Life Connection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5826" b="-45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19307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Where can I find additional resources?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4500" y="2133600"/>
            <a:ext cx="8242300" cy="3992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4400" dirty="0" smtClean="0">
                <a:hlinkClick r:id="rId2"/>
              </a:rPr>
              <a:t>www.esu1rmss.weebly.com</a:t>
            </a: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>
                <a:hlinkClick r:id="rId3"/>
              </a:rPr>
              <a:t>www.graphite.org</a:t>
            </a:r>
            <a:endParaRPr lang="en-US" sz="4400" dirty="0" smtClean="0"/>
          </a:p>
          <a:p>
            <a:pPr marL="0" indent="0" algn="ctr">
              <a:buNone/>
            </a:pPr>
            <a:r>
              <a:rPr lang="en-US" sz="4400" dirty="0">
                <a:hlinkClick r:id="rId4"/>
              </a:rPr>
              <a:t>http://esu1jobalike.wikispaces.com</a:t>
            </a:r>
            <a:endParaRPr lang="en-US" sz="4400" dirty="0"/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204512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Learning Opportunities!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436" y="1948665"/>
            <a:ext cx="7076747" cy="4568786"/>
          </a:xfrm>
        </p:spPr>
        <p:txBody>
          <a:bodyPr>
            <a:normAutofit/>
          </a:bodyPr>
          <a:lstStyle/>
          <a:p>
            <a:r>
              <a:rPr lang="en-US" dirty="0" smtClean="0"/>
              <a:t>Oct. 30, 2014</a:t>
            </a:r>
          </a:p>
          <a:p>
            <a:pPr lvl="1"/>
            <a:r>
              <a:rPr lang="en-US" dirty="0" smtClean="0"/>
              <a:t>3 – 6 </a:t>
            </a:r>
          </a:p>
          <a:p>
            <a:pPr lvl="1"/>
            <a:r>
              <a:rPr lang="en-US" dirty="0" smtClean="0"/>
              <a:t>Science</a:t>
            </a:r>
          </a:p>
          <a:p>
            <a:pPr lvl="1"/>
            <a:r>
              <a:rPr lang="en-US" dirty="0" smtClean="0"/>
              <a:t>ESU #1 (9am – 3pm)</a:t>
            </a:r>
          </a:p>
          <a:p>
            <a:pPr lvl="2"/>
            <a:r>
              <a:rPr lang="en-US" dirty="0" smtClean="0"/>
              <a:t>Registration is open!</a:t>
            </a:r>
          </a:p>
          <a:p>
            <a:r>
              <a:rPr lang="en-US" dirty="0" smtClean="0"/>
              <a:t>Dec. 1, 2014 </a:t>
            </a:r>
          </a:p>
          <a:p>
            <a:pPr lvl="1"/>
            <a:r>
              <a:rPr lang="en-US" dirty="0" smtClean="0"/>
              <a:t>3 - 6</a:t>
            </a:r>
          </a:p>
          <a:p>
            <a:pPr lvl="1"/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ESU #1 (9 am – 3 pm)</a:t>
            </a:r>
          </a:p>
          <a:p>
            <a:pPr lvl="2"/>
            <a:r>
              <a:rPr lang="en-US" dirty="0" smtClean="0"/>
              <a:t>Registration is open!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0735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Thanks!!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378" y="2160370"/>
            <a:ext cx="7076747" cy="3992563"/>
          </a:xfrm>
        </p:spPr>
        <p:txBody>
          <a:bodyPr/>
          <a:lstStyle/>
          <a:p>
            <a:r>
              <a:rPr lang="en-US" dirty="0" smtClean="0"/>
              <a:t>Thank you for the opportunity to share some resources/ideas in Math &amp; Science with you this morning!</a:t>
            </a:r>
          </a:p>
          <a:p>
            <a:pPr marL="0" indent="0" algn="ctr">
              <a:buNone/>
            </a:pPr>
            <a:r>
              <a:rPr lang="en-US" dirty="0" smtClean="0"/>
              <a:t>Let me know how I can help!</a:t>
            </a:r>
          </a:p>
          <a:p>
            <a:pPr marL="0" indent="0" algn="ctr">
              <a:buNone/>
            </a:pPr>
            <a:r>
              <a:rPr lang="en-US" dirty="0" smtClean="0"/>
              <a:t>Kellen Conroy</a:t>
            </a:r>
            <a:br>
              <a:rPr lang="en-US" dirty="0" smtClean="0"/>
            </a:br>
            <a:r>
              <a:rPr lang="en-US" dirty="0" smtClean="0"/>
              <a:t>ESU #1 Staff Development</a:t>
            </a:r>
            <a:br>
              <a:rPr lang="en-US" dirty="0" smtClean="0"/>
            </a:br>
            <a:r>
              <a:rPr lang="en-US" dirty="0" smtClean="0"/>
              <a:t>kconroy@esu1.org</a:t>
            </a:r>
            <a:br>
              <a:rPr lang="en-US" dirty="0" smtClean="0"/>
            </a:br>
            <a:r>
              <a:rPr lang="en-US" dirty="0" smtClean="0"/>
              <a:t>@</a:t>
            </a:r>
            <a:r>
              <a:rPr lang="en-US" dirty="0" err="1" smtClean="0"/>
              <a:t>ConroyKellen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5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– Pirate Problem Solving</a:t>
            </a:r>
            <a:endParaRPr lang="en-US" dirty="0"/>
          </a:p>
        </p:txBody>
      </p:sp>
      <p:pic>
        <p:nvPicPr>
          <p:cNvPr id="6" name="Content Placeholder 5" descr="Screen Shot 2014-10-08 at 7.49.27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06" r="-13906"/>
          <a:stretch>
            <a:fillRect/>
          </a:stretch>
        </p:blipFill>
        <p:spPr>
          <a:xfrm>
            <a:off x="0" y="1984968"/>
            <a:ext cx="4215229" cy="2378150"/>
          </a:xfrm>
        </p:spPr>
      </p:pic>
      <p:pic>
        <p:nvPicPr>
          <p:cNvPr id="7" name="Picture 6" descr="Screen Shot 2014-10-08 at 7.49.5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63" y="1984968"/>
            <a:ext cx="2686082" cy="2034312"/>
          </a:xfrm>
          <a:prstGeom prst="rect">
            <a:avLst/>
          </a:prstGeom>
        </p:spPr>
      </p:pic>
      <p:pic>
        <p:nvPicPr>
          <p:cNvPr id="8" name="Picture 7" descr="Screen Shot 2014-10-08 at 7.50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229" y="4461750"/>
            <a:ext cx="2968846" cy="215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30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Pirate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How can pirates help us solve math problems?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4381" b="43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9559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Pirate Problem Solving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Here be </a:t>
            </a:r>
            <a:r>
              <a:rPr lang="en-US" sz="2800" dirty="0" err="1" smtClean="0"/>
              <a:t>yer</a:t>
            </a:r>
            <a:r>
              <a:rPr lang="en-US" sz="2800" dirty="0" smtClean="0"/>
              <a:t> directions </a:t>
            </a:r>
            <a:r>
              <a:rPr lang="en-US" sz="2800" dirty="0" err="1" smtClean="0"/>
              <a:t>matey</a:t>
            </a:r>
            <a:r>
              <a:rPr lang="en-US" sz="2800" dirty="0" smtClean="0"/>
              <a:t>…..</a:t>
            </a:r>
          </a:p>
          <a:p>
            <a:endParaRPr lang="en-US" dirty="0" smtClean="0"/>
          </a:p>
          <a:p>
            <a:pPr lvl="1"/>
            <a:r>
              <a:rPr lang="en-US" sz="2800" dirty="0" smtClean="0"/>
              <a:t>Two pirate ships are in a race to find hidden treasure.  Look at the treasure map.  The ships are both sailing toward the X on the map, but they can go only left, right, up, or down.  They cannot travel diagonally, and they must avoid the rocks or else they will crash.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477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Pirate Problem Solving</a:t>
            </a:r>
            <a:endParaRPr lang="en-US" dirty="0"/>
          </a:p>
        </p:txBody>
      </p:sp>
      <p:pic>
        <p:nvPicPr>
          <p:cNvPr id="4" name="Content Placeholder 3" descr="IMG_011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68" r="-16468"/>
          <a:stretch>
            <a:fillRect/>
          </a:stretch>
        </p:blipFill>
        <p:spPr>
          <a:xfrm>
            <a:off x="-289188" y="1735327"/>
            <a:ext cx="10107288" cy="5122673"/>
          </a:xfrm>
        </p:spPr>
      </p:pic>
    </p:spTree>
    <p:extLst>
      <p:ext uri="{BB962C8B-B14F-4D97-AF65-F5344CB8AC3E}">
        <p14:creationId xmlns:p14="http://schemas.microsoft.com/office/powerpoint/2010/main" val="4041937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Pirate Problem Solving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dirty="0" smtClean="0"/>
              <a:t>On the map, draw the fastest route to the treasure for each boat.</a:t>
            </a:r>
          </a:p>
          <a:p>
            <a:pPr marL="457200" indent="-457200">
              <a:buAutoNum type="arabicPeriod"/>
            </a:pPr>
            <a:r>
              <a:rPr lang="en-US" dirty="0" smtClean="0"/>
              <a:t>Using your route, if each boat could travel 2 squares every hour, how many hours would it take the one of the ships to reach the treasure (include the square where it begins and square with the X)?</a:t>
            </a:r>
          </a:p>
          <a:p>
            <a:pPr marL="457200" indent="-457200">
              <a:buAutoNum type="arabicPeriod"/>
            </a:pPr>
            <a:r>
              <a:rPr lang="en-US" dirty="0" smtClean="0"/>
              <a:t>Using a different color, draw a new route for one ship.  How many hours would it take the ship traveling on the new route to reach the treasure if it travels 3 squares every hour?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69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Math – </a:t>
            </a:r>
            <a:r>
              <a:rPr lang="en-US" sz="4000" dirty="0" smtClean="0"/>
              <a:t>Pirate Problem Solving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653" y="2151062"/>
            <a:ext cx="4726664" cy="42912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Where they be learning?</a:t>
            </a:r>
          </a:p>
          <a:p>
            <a:pPr lvl="1"/>
            <a:r>
              <a:rPr lang="en-US" sz="2600" dirty="0" smtClean="0"/>
              <a:t>Content</a:t>
            </a:r>
          </a:p>
          <a:p>
            <a:pPr lvl="1"/>
            <a:r>
              <a:rPr lang="en-US" sz="2600" dirty="0" smtClean="0"/>
              <a:t>Vocabulary</a:t>
            </a:r>
          </a:p>
          <a:p>
            <a:pPr lvl="1"/>
            <a:r>
              <a:rPr lang="en-US" sz="2600" dirty="0" smtClean="0"/>
              <a:t>Knowledge</a:t>
            </a:r>
          </a:p>
          <a:p>
            <a:pPr lvl="1"/>
            <a:r>
              <a:rPr lang="en-US" sz="2600" dirty="0" smtClean="0"/>
              <a:t>Skills</a:t>
            </a:r>
          </a:p>
          <a:p>
            <a:pPr lvl="1"/>
            <a:r>
              <a:rPr lang="en-US" sz="2600" dirty="0" smtClean="0"/>
              <a:t>Motivation</a:t>
            </a:r>
          </a:p>
          <a:p>
            <a:pPr lvl="1"/>
            <a:r>
              <a:rPr lang="en-US" sz="2600" dirty="0" smtClean="0"/>
              <a:t>Real-Life Connection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4381" b="4381"/>
          <a:stretch>
            <a:fillRect/>
          </a:stretch>
        </p:blipFill>
        <p:spPr>
          <a:xfrm>
            <a:off x="5033622" y="2409301"/>
            <a:ext cx="3676486" cy="3716861"/>
          </a:xfrm>
        </p:spPr>
      </p:pic>
    </p:spTree>
    <p:extLst>
      <p:ext uri="{BB962C8B-B14F-4D97-AF65-F5344CB8AC3E}">
        <p14:creationId xmlns:p14="http://schemas.microsoft.com/office/powerpoint/2010/main" val="103851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816</TotalTime>
  <Words>1029</Words>
  <Application>Microsoft Macintosh PowerPoint</Application>
  <PresentationFormat>On-screen Show (4:3)</PresentationFormat>
  <Paragraphs>227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Spectrum</vt:lpstr>
      <vt:lpstr>ESU #1 Job Alike  2nd Grade</vt:lpstr>
      <vt:lpstr>What’s on the agenda?</vt:lpstr>
      <vt:lpstr>Math – Pirate Problem Solving</vt:lpstr>
      <vt:lpstr>Math – Pirate Problem Solving</vt:lpstr>
      <vt:lpstr>Math – Pirate Problem Solving</vt:lpstr>
      <vt:lpstr>Pirate Problem Solving</vt:lpstr>
      <vt:lpstr>Pirate Problem Solving</vt:lpstr>
      <vt:lpstr>Pirate Problem Solving</vt:lpstr>
      <vt:lpstr>Math – Pirate Problem Solving</vt:lpstr>
      <vt:lpstr>Pirate Problem Solving Resources</vt:lpstr>
      <vt:lpstr>Imagine all the Possibilities with Dominoes!</vt:lpstr>
      <vt:lpstr>Math with Dominoes!</vt:lpstr>
      <vt:lpstr>Imagine all the Possibilities with Dominoes!</vt:lpstr>
      <vt:lpstr>Math Standards Update</vt:lpstr>
      <vt:lpstr>Caffeine/Stretch Break</vt:lpstr>
      <vt:lpstr>Science – Is it living or non living?</vt:lpstr>
      <vt:lpstr>Science – Is it living or non living?</vt:lpstr>
      <vt:lpstr>Science – Is it living or non living?</vt:lpstr>
      <vt:lpstr>Where can I find additional resources?</vt:lpstr>
      <vt:lpstr>Upcoming Learning Opportunities!</vt:lpstr>
      <vt:lpstr>Thanks!!</vt:lpstr>
      <vt:lpstr>ESU #1 Job Alike Session 3rd &amp; 4th Grade</vt:lpstr>
      <vt:lpstr>What’s on the agenda?</vt:lpstr>
      <vt:lpstr>Math – Bow Tie Problem Solving</vt:lpstr>
      <vt:lpstr>Math – Bow Tie Problem Solving</vt:lpstr>
      <vt:lpstr>Math – Bow Tie Problem Solving</vt:lpstr>
      <vt:lpstr>Spatial Reasoning with Toothpicks</vt:lpstr>
      <vt:lpstr>Spatial Reasoning with Toothpicks</vt:lpstr>
      <vt:lpstr>Math Standards Update</vt:lpstr>
      <vt:lpstr>Caffeine/Stretch Break</vt:lpstr>
      <vt:lpstr>Science – Makey Makey</vt:lpstr>
      <vt:lpstr>Science – Makey Makey</vt:lpstr>
      <vt:lpstr>Science – Makey Makey</vt:lpstr>
      <vt:lpstr>Science – Makey Makey</vt:lpstr>
      <vt:lpstr>Where can I find additional resources?</vt:lpstr>
      <vt:lpstr>Upcoming Learning Opportunities!</vt:lpstr>
      <vt:lpstr>Thanks!!</vt:lpstr>
    </vt:vector>
  </TitlesOfParts>
  <Company>ESU #1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ESU #1 Job Alike  2nd Grade</dc:title>
  <dc:creator>Kellen Conroy</dc:creator>
  <cp:lastModifiedBy>Kellen Conroy</cp:lastModifiedBy>
  <cp:revision>27</cp:revision>
  <cp:lastPrinted>2014-10-08T20:20:12Z</cp:lastPrinted>
  <dcterms:created xsi:type="dcterms:W3CDTF">2014-09-30T18:06:58Z</dcterms:created>
  <dcterms:modified xsi:type="dcterms:W3CDTF">2014-10-27T13:01:48Z</dcterms:modified>
</cp:coreProperties>
</file>